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2"/>
  </p:notesMasterIdLst>
  <p:handoutMasterIdLst>
    <p:handoutMasterId r:id="rId33"/>
  </p:handoutMasterIdLst>
  <p:sldIdLst>
    <p:sldId id="274" r:id="rId4"/>
    <p:sldId id="446" r:id="rId5"/>
    <p:sldId id="276" r:id="rId6"/>
    <p:sldId id="419" r:id="rId7"/>
    <p:sldId id="420" r:id="rId8"/>
    <p:sldId id="417" r:id="rId9"/>
    <p:sldId id="415" r:id="rId10"/>
    <p:sldId id="423" r:id="rId11"/>
    <p:sldId id="421" r:id="rId12"/>
    <p:sldId id="428" r:id="rId13"/>
    <p:sldId id="425" r:id="rId14"/>
    <p:sldId id="440" r:id="rId15"/>
    <p:sldId id="426" r:id="rId16"/>
    <p:sldId id="439" r:id="rId17"/>
    <p:sldId id="431" r:id="rId18"/>
    <p:sldId id="429" r:id="rId19"/>
    <p:sldId id="441" r:id="rId20"/>
    <p:sldId id="435" r:id="rId21"/>
    <p:sldId id="433" r:id="rId22"/>
    <p:sldId id="436" r:id="rId23"/>
    <p:sldId id="447" r:id="rId24"/>
    <p:sldId id="448" r:id="rId25"/>
    <p:sldId id="444" r:id="rId26"/>
    <p:sldId id="434" r:id="rId27"/>
    <p:sldId id="349" r:id="rId28"/>
    <p:sldId id="445" r:id="rId29"/>
    <p:sldId id="413" r:id="rId30"/>
    <p:sldId id="414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4" autoAdjust="0"/>
    <p:restoredTop sz="94533" autoAdjust="0"/>
  </p:normalViewPr>
  <p:slideViewPr>
    <p:cSldViewPr>
      <p:cViewPr varScale="1">
        <p:scale>
          <a:sx n="84" d="100"/>
          <a:sy n="84" d="100"/>
        </p:scale>
        <p:origin x="422" y="8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16-May-17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16-May-17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16-May-17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0239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16-May-17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3959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892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092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16-May-17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232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riya.io/2014/05/the-curious-case-of-javascript-na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EEE_floating_poin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4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7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5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rds.yahoo.com/_ylt=A0WTb_k5eQpLX0oAzU.jzbkF/SIG=12b656ear/EXP=1259063993/**http:/www.radicalvalley.com/Images/PICS/data-entry.jp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2227594/which-is-better-numberx-or-parsefloatx" TargetMode="External"/><Relationship Id="rId2" Type="http://schemas.openxmlformats.org/officeDocument/2006/relationships/hyperlink" Target="https://judge.softuni.bg/Contests/Practice/Index/151#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Template_literals" TargetMode="External"/><Relationship Id="rId2" Type="http://schemas.openxmlformats.org/officeDocument/2006/relationships/hyperlink" Target="https://judge.softuni.bg/Contests/Practice/Index/151#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/>
          </a:bodyPr>
          <a:lstStyle/>
          <a:p>
            <a:r>
              <a:rPr lang="bg-BG" dirty="0"/>
              <a:t>Прости пресмятания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/>
          </a:bodyPr>
          <a:lstStyle/>
          <a:p>
            <a:r>
              <a:rPr lang="bg-BG" dirty="0"/>
              <a:t>Четене на числа, аритметични операции, печатане на числа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447" y="3906914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/>
              <a:t>трейнърски</a:t>
            </a:r>
            <a:r>
              <a:rPr lang="bg-BG" dirty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http://softuni.bg</a:t>
            </a:r>
            <a:endParaRPr lang="en-US" sz="1800" dirty="0"/>
          </a:p>
        </p:txBody>
      </p:sp>
      <p:pic>
        <p:nvPicPr>
          <p:cNvPr id="14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37" y="3810000"/>
            <a:ext cx="4388914" cy="246914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rot="576164">
            <a:off x="4841724" y="3709530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/>
              <a:t>Събиране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)</a:t>
            </a:r>
            <a:r>
              <a:rPr lang="bg-BG" dirty="0"/>
              <a:t>: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bg-BG" dirty="0"/>
              <a:t>Изваждане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dirty="0"/>
              <a:t>)</a:t>
            </a:r>
            <a:r>
              <a:rPr lang="bg-BG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Аритметични операции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dirty="0">
                <a:latin typeface="Consolas" panose="020B0609020204030204" pitchFamily="49" charset="0"/>
              </a:rPr>
              <a:t>+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>
                <a:latin typeface="Consolas" panose="020B0609020204030204" pitchFamily="49" charset="0"/>
              </a:rPr>
              <a:t>-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6275" y="1828800"/>
            <a:ext cx="103632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12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3962400"/>
            <a:ext cx="10363202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subtract([arg1, arg2]) {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 </a:t>
            </a:r>
            <a:r>
              <a: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Number(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arg1);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 </a:t>
            </a:r>
            <a:r>
              <a: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Number(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arg2);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 =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b;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console.log(result);</a:t>
            </a:r>
          </a:p>
          <a:p>
            <a:r>
              <a:rPr lang="bg-BG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67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/>
              <a:t>Умножение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/>
              <a:t>)</a:t>
            </a:r>
            <a:r>
              <a:rPr lang="bg-BG" dirty="0"/>
              <a:t>:</a:t>
            </a:r>
          </a:p>
          <a:p>
            <a:pPr lvl="1">
              <a:spcBef>
                <a:spcPts val="1200"/>
              </a:spcBef>
            </a:pPr>
            <a:endParaRPr lang="en-US" dirty="0"/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bg-BG" dirty="0"/>
              <a:t>Деление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/>
              <a:t>)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Аритметични операции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bg-BG" dirty="0">
                <a:latin typeface="Consolas" panose="020B0609020204030204" pitchFamily="49" charset="0"/>
              </a:rPr>
              <a:t>*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>
                <a:latin typeface="Consolas" panose="020B0609020204030204" pitchFamily="49" charset="0"/>
              </a:rPr>
              <a:t>/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828800"/>
            <a:ext cx="106680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35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78616" y="4191000"/>
            <a:ext cx="10688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25;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4;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.25 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дробно делене</a:t>
            </a:r>
            <a:endParaRPr lang="en-US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parseInt(a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4.0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– дробната част </a:t>
            </a:r>
            <a:r>
              <a:rPr lang="bg-BG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се 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отрязва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infinity =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получава се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 (</a:t>
            </a:r>
            <a:r>
              <a:rPr lang="bg-BG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безкрайност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sqrt = Math.sqrt(-1)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получава се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nn-NO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475412" y="6096000"/>
            <a:ext cx="4267200" cy="514862"/>
          </a:xfrm>
          <a:custGeom>
            <a:avLst/>
            <a:gdLst>
              <a:gd name="connsiteX0" fmla="*/ 0 w 4191000"/>
              <a:gd name="connsiteY0" fmla="*/ 100636 h 603805"/>
              <a:gd name="connsiteX1" fmla="*/ 100636 w 4191000"/>
              <a:gd name="connsiteY1" fmla="*/ 0 h 603805"/>
              <a:gd name="connsiteX2" fmla="*/ 2444750 w 4191000"/>
              <a:gd name="connsiteY2" fmla="*/ 0 h 603805"/>
              <a:gd name="connsiteX3" fmla="*/ 3623958 w 4191000"/>
              <a:gd name="connsiteY3" fmla="*/ -223239 h 603805"/>
              <a:gd name="connsiteX4" fmla="*/ 3492500 w 4191000"/>
              <a:gd name="connsiteY4" fmla="*/ 0 h 603805"/>
              <a:gd name="connsiteX5" fmla="*/ 4090364 w 4191000"/>
              <a:gd name="connsiteY5" fmla="*/ 0 h 603805"/>
              <a:gd name="connsiteX6" fmla="*/ 4191000 w 4191000"/>
              <a:gd name="connsiteY6" fmla="*/ 100636 h 603805"/>
              <a:gd name="connsiteX7" fmla="*/ 4191000 w 4191000"/>
              <a:gd name="connsiteY7" fmla="*/ 100634 h 603805"/>
              <a:gd name="connsiteX8" fmla="*/ 4191000 w 4191000"/>
              <a:gd name="connsiteY8" fmla="*/ 100634 h 603805"/>
              <a:gd name="connsiteX9" fmla="*/ 4191000 w 4191000"/>
              <a:gd name="connsiteY9" fmla="*/ 251585 h 603805"/>
              <a:gd name="connsiteX10" fmla="*/ 4191000 w 4191000"/>
              <a:gd name="connsiteY10" fmla="*/ 503169 h 603805"/>
              <a:gd name="connsiteX11" fmla="*/ 4090364 w 4191000"/>
              <a:gd name="connsiteY11" fmla="*/ 603805 h 603805"/>
              <a:gd name="connsiteX12" fmla="*/ 3492500 w 4191000"/>
              <a:gd name="connsiteY12" fmla="*/ 603805 h 603805"/>
              <a:gd name="connsiteX13" fmla="*/ 2444750 w 4191000"/>
              <a:gd name="connsiteY13" fmla="*/ 603805 h 603805"/>
              <a:gd name="connsiteX14" fmla="*/ 2444750 w 4191000"/>
              <a:gd name="connsiteY14" fmla="*/ 603805 h 603805"/>
              <a:gd name="connsiteX15" fmla="*/ 100636 w 4191000"/>
              <a:gd name="connsiteY15" fmla="*/ 603805 h 603805"/>
              <a:gd name="connsiteX16" fmla="*/ 0 w 4191000"/>
              <a:gd name="connsiteY16" fmla="*/ 503169 h 603805"/>
              <a:gd name="connsiteX17" fmla="*/ 0 w 4191000"/>
              <a:gd name="connsiteY17" fmla="*/ 251585 h 603805"/>
              <a:gd name="connsiteX18" fmla="*/ 0 w 4191000"/>
              <a:gd name="connsiteY18" fmla="*/ 100634 h 603805"/>
              <a:gd name="connsiteX19" fmla="*/ 0 w 4191000"/>
              <a:gd name="connsiteY19" fmla="*/ 100634 h 603805"/>
              <a:gd name="connsiteX20" fmla="*/ 0 w 4191000"/>
              <a:gd name="connsiteY20" fmla="*/ 100636 h 603805"/>
              <a:gd name="connsiteX0" fmla="*/ 0 w 4191000"/>
              <a:gd name="connsiteY0" fmla="*/ 100636 h 603805"/>
              <a:gd name="connsiteX1" fmla="*/ 100636 w 4191000"/>
              <a:gd name="connsiteY1" fmla="*/ 0 h 603805"/>
              <a:gd name="connsiteX2" fmla="*/ 2444750 w 4191000"/>
              <a:gd name="connsiteY2" fmla="*/ 0 h 603805"/>
              <a:gd name="connsiteX3" fmla="*/ 3492500 w 4191000"/>
              <a:gd name="connsiteY3" fmla="*/ 0 h 603805"/>
              <a:gd name="connsiteX4" fmla="*/ 4090364 w 4191000"/>
              <a:gd name="connsiteY4" fmla="*/ 0 h 603805"/>
              <a:gd name="connsiteX5" fmla="*/ 4191000 w 4191000"/>
              <a:gd name="connsiteY5" fmla="*/ 100636 h 603805"/>
              <a:gd name="connsiteX6" fmla="*/ 4191000 w 4191000"/>
              <a:gd name="connsiteY6" fmla="*/ 100634 h 603805"/>
              <a:gd name="connsiteX7" fmla="*/ 4191000 w 4191000"/>
              <a:gd name="connsiteY7" fmla="*/ 100634 h 603805"/>
              <a:gd name="connsiteX8" fmla="*/ 4191000 w 4191000"/>
              <a:gd name="connsiteY8" fmla="*/ 251585 h 603805"/>
              <a:gd name="connsiteX9" fmla="*/ 4191000 w 4191000"/>
              <a:gd name="connsiteY9" fmla="*/ 503169 h 603805"/>
              <a:gd name="connsiteX10" fmla="*/ 4090364 w 4191000"/>
              <a:gd name="connsiteY10" fmla="*/ 603805 h 603805"/>
              <a:gd name="connsiteX11" fmla="*/ 3492500 w 4191000"/>
              <a:gd name="connsiteY11" fmla="*/ 603805 h 603805"/>
              <a:gd name="connsiteX12" fmla="*/ 2444750 w 4191000"/>
              <a:gd name="connsiteY12" fmla="*/ 603805 h 603805"/>
              <a:gd name="connsiteX13" fmla="*/ 2444750 w 4191000"/>
              <a:gd name="connsiteY13" fmla="*/ 603805 h 603805"/>
              <a:gd name="connsiteX14" fmla="*/ 100636 w 4191000"/>
              <a:gd name="connsiteY14" fmla="*/ 603805 h 603805"/>
              <a:gd name="connsiteX15" fmla="*/ 0 w 4191000"/>
              <a:gd name="connsiteY15" fmla="*/ 503169 h 603805"/>
              <a:gd name="connsiteX16" fmla="*/ 0 w 4191000"/>
              <a:gd name="connsiteY16" fmla="*/ 251585 h 603805"/>
              <a:gd name="connsiteX17" fmla="*/ 0 w 4191000"/>
              <a:gd name="connsiteY17" fmla="*/ 100634 h 603805"/>
              <a:gd name="connsiteX18" fmla="*/ 0 w 4191000"/>
              <a:gd name="connsiteY18" fmla="*/ 100634 h 603805"/>
              <a:gd name="connsiteX19" fmla="*/ 0 w 4191000"/>
              <a:gd name="connsiteY19" fmla="*/ 100636 h 60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91000" h="603805">
                <a:moveTo>
                  <a:pt x="0" y="100636"/>
                </a:moveTo>
                <a:cubicBezTo>
                  <a:pt x="0" y="45056"/>
                  <a:pt x="45056" y="0"/>
                  <a:pt x="100636" y="0"/>
                </a:cubicBezTo>
                <a:lnTo>
                  <a:pt x="2444750" y="0"/>
                </a:lnTo>
                <a:lnTo>
                  <a:pt x="3492500" y="0"/>
                </a:lnTo>
                <a:lnTo>
                  <a:pt x="4090364" y="0"/>
                </a:lnTo>
                <a:cubicBezTo>
                  <a:pt x="4145944" y="0"/>
                  <a:pt x="4191000" y="45056"/>
                  <a:pt x="4191000" y="100636"/>
                </a:cubicBezTo>
                <a:lnTo>
                  <a:pt x="4191000" y="100634"/>
                </a:lnTo>
                <a:lnTo>
                  <a:pt x="4191000" y="100634"/>
                </a:lnTo>
                <a:lnTo>
                  <a:pt x="4191000" y="251585"/>
                </a:lnTo>
                <a:lnTo>
                  <a:pt x="4191000" y="503169"/>
                </a:lnTo>
                <a:cubicBezTo>
                  <a:pt x="4191000" y="558749"/>
                  <a:pt x="4145944" y="603805"/>
                  <a:pt x="4090364" y="603805"/>
                </a:cubicBezTo>
                <a:lnTo>
                  <a:pt x="3492500" y="603805"/>
                </a:lnTo>
                <a:lnTo>
                  <a:pt x="2444750" y="603805"/>
                </a:lnTo>
                <a:lnTo>
                  <a:pt x="2444750" y="603805"/>
                </a:lnTo>
                <a:lnTo>
                  <a:pt x="100636" y="603805"/>
                </a:lnTo>
                <a:cubicBezTo>
                  <a:pt x="45056" y="603805"/>
                  <a:pt x="0" y="558749"/>
                  <a:pt x="0" y="503169"/>
                </a:cubicBezTo>
                <a:lnTo>
                  <a:pt x="0" y="251585"/>
                </a:lnTo>
                <a:lnTo>
                  <a:pt x="0" y="100634"/>
                </a:lnTo>
                <a:lnTo>
                  <a:pt x="0" y="100634"/>
                </a:lnTo>
                <a:lnTo>
                  <a:pt x="0" y="100636"/>
                </a:lnTo>
                <a:close/>
              </a:path>
            </a:pathLst>
          </a:cu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Hint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bg-BG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Curious cases of JavaScript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NaN</a:t>
            </a:r>
            <a:endParaRPr lang="bg-BG" sz="2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57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bg-BG" dirty="0"/>
              <a:t>При събиране и изваждане на числа, ако не превърнем стойността на променливата в число:</a:t>
            </a:r>
          </a:p>
          <a:p>
            <a:endParaRPr lang="bg-BG" dirty="0"/>
          </a:p>
          <a:p>
            <a:pPr>
              <a:spcAft>
                <a:spcPts val="0"/>
              </a:spcAft>
            </a:pPr>
            <a:endParaRPr lang="bg-BG" dirty="0"/>
          </a:p>
          <a:p>
            <a:endParaRPr lang="bg-BG" dirty="0"/>
          </a:p>
          <a:p>
            <a:pPr>
              <a:spcBef>
                <a:spcPts val="0"/>
              </a:spcBef>
            </a:pPr>
            <a:r>
              <a:rPr lang="bg-BG" dirty="0"/>
              <a:t>При умножение и деление на числа се получават отклонения в остатъка:</a:t>
            </a:r>
          </a:p>
          <a:p>
            <a:pPr>
              <a:spcBef>
                <a:spcPts val="0"/>
              </a:spcBef>
            </a:pPr>
            <a:endParaRPr lang="bg-BG" dirty="0"/>
          </a:p>
          <a:p>
            <a:pPr>
              <a:spcBef>
                <a:spcPts val="0"/>
              </a:spcBef>
            </a:pPr>
            <a:endParaRPr lang="bg-BG" dirty="0"/>
          </a:p>
          <a:p>
            <a:pPr>
              <a:spcBef>
                <a:spcPts val="0"/>
              </a:spcBef>
            </a:pPr>
            <a:endParaRPr lang="bg-BG" dirty="0"/>
          </a:p>
          <a:p>
            <a:pPr marL="0" indent="0">
              <a:spcBef>
                <a:spcPts val="0"/>
              </a:spcBef>
              <a:buNone/>
            </a:pPr>
            <a:r>
              <a:rPr lang="bg-BG" sz="3600" i="1" dirty="0"/>
              <a:t>	</a:t>
            </a:r>
            <a:r>
              <a:rPr lang="en-US" sz="3600" i="1" dirty="0">
                <a:hlinkClick r:id="rId2"/>
              </a:rPr>
              <a:t>IEEE 754</a:t>
            </a:r>
            <a:r>
              <a:rPr lang="bg-BG" sz="3600" i="1" dirty="0"/>
              <a:t> – стандарт за представяне на числата с плаваща запетая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Особености при </a:t>
            </a:r>
            <a:r>
              <a:rPr lang="bg-BG" dirty="0" smtClean="0"/>
              <a:t>операции с числа</a:t>
            </a:r>
            <a:r>
              <a:rPr lang="en-US" dirty="0" smtClean="0"/>
              <a:t> </a:t>
            </a:r>
            <a:r>
              <a:rPr lang="bg-BG" dirty="0"/>
              <a:t>в </a:t>
            </a:r>
            <a:r>
              <a:rPr lang="en-US" dirty="0"/>
              <a:t>JavaScript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044005"/>
            <a:ext cx="1051877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"2";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alert(a + 5); </a:t>
            </a:r>
            <a:r>
              <a:rPr lang="pt-BR" sz="28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25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alert(a - 5); </a:t>
            </a:r>
            <a:r>
              <a:rPr lang="pt-BR" sz="28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-3!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267200"/>
            <a:ext cx="1051877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 * 1.3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29.900000000000002</a:t>
            </a:r>
            <a:r>
              <a:rPr lang="nn-NO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				(b.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toFixed(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 </a:t>
            </a:r>
            <a:r>
              <a:rPr lang="bg-BG" sz="28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"29.90")</a:t>
            </a:r>
            <a:endParaRPr lang="bg-BG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800" dirty="0"/>
              <a:t>  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90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Съединяване на текст и число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bg-BG" dirty="0"/>
              <a:t>Съединяване на текст и число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)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1962303"/>
            <a:ext cx="10515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"Maria";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"Ivanova";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firstName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lastName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@ 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console.log(str); 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Maria Ivanova @ 19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4536014"/>
            <a:ext cx="10515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2.5;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sum is: 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console.log(sum); 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sum is 1.52.5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5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bg-BG" sz="2800" dirty="0"/>
              <a:t>В програмирането можем да пресмятаме числени изрази</a:t>
            </a:r>
          </a:p>
          <a:p>
            <a:endParaRPr lang="bg-BG" sz="2800" dirty="0"/>
          </a:p>
          <a:p>
            <a:pPr>
              <a:spcBef>
                <a:spcPts val="0"/>
              </a:spcBef>
            </a:pPr>
            <a:r>
              <a:rPr lang="bg-BG" sz="2800" dirty="0"/>
              <a:t>Изчисляване на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лице на трапец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Числени изрази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646101"/>
            <a:ext cx="1036320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expr = (3 + 5) * (4 – 2);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78566" y="2663826"/>
            <a:ext cx="10363202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trapezoidArea([arg1, arg2, arg3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b1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(arg1);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b2 = Number(arg2);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h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(arg3);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area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(b1 + b2) * h /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console.log("Trapezoid area = " + area);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07399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</a:t>
            </a:r>
            <a:r>
              <a:rPr lang="bg-BG" dirty="0">
                <a:hlinkClick r:id="rId2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0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/>
              <a:t>Напишете програма, която въвежда радиуса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200" dirty="0"/>
              <a:t> </a:t>
            </a:r>
            <a:r>
              <a:rPr lang="bg-BG" sz="3200" dirty="0"/>
              <a:t>на кръг и изчислява лицето и периметъра на кръга </a:t>
            </a:r>
            <a:r>
              <a:rPr lang="en-US" sz="3200" dirty="0"/>
              <a:t>/</a:t>
            </a:r>
            <a:r>
              <a:rPr lang="bg-BG" sz="3200" dirty="0"/>
              <a:t> окръжността</a:t>
            </a:r>
          </a:p>
          <a:p>
            <a:pPr lvl="1"/>
            <a:r>
              <a:rPr lang="bg-BG" sz="2800" dirty="0"/>
              <a:t>Лице = 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bg-BG" sz="2800" dirty="0"/>
              <a:t> *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2800" dirty="0"/>
              <a:t> *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</a:p>
          <a:p>
            <a:pPr lvl="1"/>
            <a:r>
              <a:rPr lang="bg-BG" sz="2800" dirty="0"/>
              <a:t>Периметър =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bg-BG" sz="2800" dirty="0"/>
              <a:t> * 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bg-BG" sz="2800" dirty="0"/>
              <a:t> *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Периметър и лице на кръг – пример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55806" y="3508683"/>
            <a:ext cx="105156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circleAreaPerimeter([arg1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{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Number(arg1);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Math.PI * r * 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Math.PI * 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56212" y="2743200"/>
            <a:ext cx="609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l-GR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l-GR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≈</a:t>
            </a:r>
            <a:r>
              <a:rPr lang="bg-BG" sz="3200" dirty="0"/>
              <a:t> </a:t>
            </a:r>
            <a:r>
              <a:rPr lang="en-US" sz="3200" dirty="0"/>
              <a:t>3</a:t>
            </a:r>
            <a:r>
              <a:rPr lang="bg-BG" sz="3200" dirty="0"/>
              <a:t>.</a:t>
            </a:r>
            <a:r>
              <a:rPr lang="en-US" sz="3200" dirty="0"/>
              <a:t>14159265358979323846</a:t>
            </a:r>
            <a:r>
              <a:rPr lang="bg-BG" sz="3200" dirty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71664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Правоъгълник</a:t>
            </a:r>
            <a:r>
              <a:rPr lang="bg-BG" sz="3200" dirty="0"/>
              <a:t> е зададен с координатите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bg-BG" sz="3200" dirty="0"/>
              <a:t>на два от своите срещуположни ъгъла</a:t>
            </a:r>
            <a:endParaRPr lang="en-US" sz="3200" dirty="0"/>
          </a:p>
          <a:p>
            <a:pPr lvl="1"/>
            <a:r>
              <a:rPr lang="bg-BG" sz="3000" dirty="0"/>
              <a:t>Да се пресметнат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площта</a:t>
            </a:r>
            <a:r>
              <a:rPr lang="bg-BG" sz="3000" dirty="0"/>
              <a:t> и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периметъра</a:t>
            </a:r>
            <a:r>
              <a:rPr lang="bg-BG" sz="3000" dirty="0"/>
              <a:t> му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700" dirty="0"/>
              <a:t>Лице на правоъгълник в равнината – пример</a:t>
            </a:r>
            <a:endParaRPr lang="en-US" sz="37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2412" y="3080724"/>
            <a:ext cx="10944000" cy="35455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rectAreaPerimeter([arg1, arg2, arg3, arg4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  <a:r>
              <a:rPr lang="bg-BG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x1 = Number(arg1);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y1 = Number(arg2);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x2 = Number(arg3);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y2 = Number(arg4);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width = Math.max(x1, x2) - Math.min(x1, x2);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height = Math.max(y1, y2) - Math.min(y1, y2);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console.log(`Area = ${width * height}`);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console.log(`Perimeter = ${2 * (width + height)}`);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381" y="1143000"/>
            <a:ext cx="3158031" cy="2763277"/>
          </a:xfrm>
          <a:prstGeom prst="roundRect">
            <a:avLst>
              <a:gd name="adj" fmla="val 684"/>
            </a:avLst>
          </a:prstGeom>
        </p:spPr>
      </p:pic>
    </p:spTree>
    <p:extLst>
      <p:ext uri="{BB962C8B-B14F-4D97-AF65-F5344CB8AC3E}">
        <p14:creationId xmlns:p14="http://schemas.microsoft.com/office/powerpoint/2010/main" val="80794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879798"/>
            <a:ext cx="10972798" cy="820600"/>
          </a:xfrm>
        </p:spPr>
        <p:txBody>
          <a:bodyPr/>
          <a:lstStyle/>
          <a:p>
            <a:r>
              <a:rPr lang="bg-BG" dirty="0"/>
              <a:t>Лица и периметри на фигури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75" y="838200"/>
            <a:ext cx="3258537" cy="1855064"/>
          </a:xfrm>
          <a:prstGeom prst="roundRect">
            <a:avLst>
              <a:gd name="adj" fmla="val 144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75" y="921240"/>
            <a:ext cx="6152467" cy="17720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290" y="2651444"/>
            <a:ext cx="2499722" cy="2187256"/>
          </a:xfrm>
          <a:prstGeom prst="roundRect">
            <a:avLst>
              <a:gd name="adj" fmla="val 6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2" y="2516660"/>
            <a:ext cx="6629400" cy="208435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511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679903"/>
            <a:ext cx="10363200" cy="1568497"/>
          </a:xfrm>
        </p:spPr>
        <p:txBody>
          <a:bodyPr/>
          <a:lstStyle/>
          <a:p>
            <a:pPr lvl="0"/>
            <a:r>
              <a:rPr lang="bg-BG" dirty="0"/>
              <a:t>Графично приложение:</a:t>
            </a:r>
            <a:br>
              <a:rPr lang="bg-BG" dirty="0"/>
            </a:br>
            <a:r>
              <a:rPr lang="bg-BG" dirty="0"/>
              <a:t>конвертор от </a:t>
            </a:r>
            <a:r>
              <a:rPr lang="en-US" dirty="0"/>
              <a:t>BGN</a:t>
            </a:r>
            <a:r>
              <a:rPr lang="bg-BG" dirty="0"/>
              <a:t> към </a:t>
            </a:r>
            <a:r>
              <a:rPr lang="en-US" dirty="0"/>
              <a:t>EUR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3" y="1066800"/>
            <a:ext cx="70104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1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bg-BG" dirty="0" smtClean="0"/>
              <a:t>ново конзолно приложение </a:t>
            </a:r>
            <a:r>
              <a:rPr lang="en-US" dirty="0" smtClean="0"/>
              <a:t>Node.js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Конвертор за валути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57074" y="2057400"/>
            <a:ext cx="7007332" cy="44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2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#TODO</a:t>
            </a:r>
            <a:endParaRPr lang="bg-BG" sz="115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33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Структуриране на проекта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426977" y="1219200"/>
            <a:ext cx="733487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3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Подготвяне на </a:t>
            </a:r>
            <a:r>
              <a:rPr lang="en-US" dirty="0" smtClean="0"/>
              <a:t>html</a:t>
            </a:r>
            <a:r>
              <a:rPr lang="bg-BG" dirty="0" smtClean="0"/>
              <a:t> файла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896" y="1752600"/>
            <a:ext cx="8189034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672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Инсталиране на </a:t>
            </a:r>
            <a:r>
              <a:rPr lang="en-US" dirty="0" smtClean="0"/>
              <a:t>Electron.js</a:t>
            </a:r>
            <a:endParaRPr lang="bg-BG" dirty="0"/>
          </a:p>
        </p:txBody>
      </p:sp>
      <p:sp>
        <p:nvSpPr>
          <p:cNvPr id="5" name="Down Arrow 4"/>
          <p:cNvSpPr/>
          <p:nvPr/>
        </p:nvSpPr>
        <p:spPr>
          <a:xfrm>
            <a:off x="5903913" y="2800350"/>
            <a:ext cx="381000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2" y="1093298"/>
            <a:ext cx="7467600" cy="1569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912" y="3352800"/>
            <a:ext cx="4735002" cy="3105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439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Конвертиране от </a:t>
            </a:r>
            <a:r>
              <a:rPr lang="en-US" dirty="0"/>
              <a:t>BGN </a:t>
            </a:r>
            <a:r>
              <a:rPr lang="bg-BG" dirty="0"/>
              <a:t>към </a:t>
            </a:r>
            <a:r>
              <a:rPr lang="en-US" dirty="0"/>
              <a:t>EUR – </a:t>
            </a:r>
            <a:r>
              <a:rPr lang="bg-BG" dirty="0"/>
              <a:t>логика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526060"/>
            <a:ext cx="106680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eurConverter</a:t>
            </a:r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bg-BG" sz="30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30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bgn</a:t>
            </a:r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30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bgn</a:t>
            </a:r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").value;</a:t>
            </a:r>
            <a:endParaRPr lang="bg-BG" sz="30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30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eur</a:t>
            </a:r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(</a:t>
            </a:r>
            <a:r>
              <a:rPr lang="en-US" sz="30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bgn</a:t>
            </a:r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 1.95583).</a:t>
            </a:r>
            <a:r>
              <a:rPr lang="en-US" sz="30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toFixed</a:t>
            </a:r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(2);</a:t>
            </a:r>
            <a:endParaRPr lang="bg-BG" sz="30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("euro").value = </a:t>
            </a:r>
            <a:r>
              <a:rPr lang="en-US" sz="30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eur</a:t>
            </a:r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 </a:t>
            </a:r>
            <a:endParaRPr lang="bg-BG" sz="30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0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60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152929"/>
            <a:ext cx="10363200" cy="1568497"/>
          </a:xfrm>
        </p:spPr>
        <p:txBody>
          <a:bodyPr/>
          <a:lstStyle/>
          <a:p>
            <a:r>
              <a:rPr lang="bg-BG" dirty="0"/>
              <a:t>Графично приложение:</a:t>
            </a:r>
            <a:br>
              <a:rPr lang="bg-BG" dirty="0"/>
            </a:br>
            <a:r>
              <a:rPr lang="bg-BG" dirty="0"/>
              <a:t>конвертор от </a:t>
            </a:r>
            <a:r>
              <a:rPr lang="en-US" dirty="0"/>
              <a:t>BGN</a:t>
            </a:r>
            <a:r>
              <a:rPr lang="bg-BG" dirty="0"/>
              <a:t> към </a:t>
            </a:r>
            <a:r>
              <a:rPr lang="en-US" dirty="0"/>
              <a:t>EUR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37412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401667" y="1371600"/>
            <a:ext cx="7385490" cy="243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Въвеждане на текст</a:t>
            </a:r>
            <a:endParaRPr lang="en-US" sz="3200" dirty="0"/>
          </a:p>
          <a:p>
            <a:endParaRPr lang="bg-BG" sz="3200" dirty="0"/>
          </a:p>
          <a:p>
            <a:r>
              <a:rPr lang="bg-BG" sz="3200" dirty="0"/>
              <a:t>Въвеждане на число</a:t>
            </a:r>
          </a:p>
          <a:p>
            <a:endParaRPr lang="en-US" sz="3200" dirty="0"/>
          </a:p>
          <a:p>
            <a:r>
              <a:rPr lang="bg-BG" sz="3200" dirty="0"/>
              <a:t>Пресмятания с числа: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3200" dirty="0"/>
          </a:p>
          <a:p>
            <a:r>
              <a:rPr lang="bg-BG" sz="3200" dirty="0"/>
              <a:t>Извеждане на текст по шаблон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140" y="1371600"/>
            <a:ext cx="3063472" cy="22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828800"/>
            <a:ext cx="685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arg1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758824" y="3165431"/>
            <a:ext cx="80787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(arg1);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758824" y="4495800"/>
            <a:ext cx="92979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58824" y="5867400"/>
            <a:ext cx="10669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${arg1}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${arg2}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${arg1 + arg2}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`);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Прости пресмятания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041977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/>
              <a:t>Безплатни обучения в </a:t>
            </a:r>
            <a:r>
              <a:rPr lang="bg-BG" noProof="1"/>
              <a:t>СофтУни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594411"/>
            <a:ext cx="9429532" cy="45989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 </a:t>
            </a:r>
            <a:r>
              <a:rPr lang="en-US" sz="3200" dirty="0"/>
              <a:t>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</a:t>
            </a:r>
            <a:r>
              <a:rPr lang="bg-BG" dirty="0"/>
              <a:t> </a:t>
            </a:r>
            <a:r>
              <a:rPr lang="en-US" dirty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 форуми</a:t>
            </a:r>
            <a:r>
              <a:rPr lang="en-US" noProof="1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1021562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93972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29545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2120708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097481" cy="553001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bg-BG" dirty="0"/>
              <a:t>Променливи и типове данни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Печатане на числа на конзолата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Прости аритметични операции</a:t>
            </a:r>
            <a:endParaRPr lang="en-US" dirty="0"/>
          </a:p>
          <a:p>
            <a:pPr marL="723900" lvl="1" indent="-368300"/>
            <a:r>
              <a:rPr lang="bg-BG" dirty="0"/>
              <a:t>Събиране, изваждане, умножение, деление, съединяване на низ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Задачи с прости пресмятания с числа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Конвертор от </a:t>
            </a:r>
            <a:r>
              <a:rPr lang="en-US" dirty="0"/>
              <a:t>BGN</a:t>
            </a:r>
            <a:r>
              <a:rPr lang="bg-BG" dirty="0"/>
              <a:t> към </a:t>
            </a:r>
            <a:r>
              <a:rPr lang="en-US" dirty="0"/>
              <a:t>EUR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95" y="1752600"/>
            <a:ext cx="319118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Компютрите са машини, които обработват данни</a:t>
            </a:r>
            <a:endParaRPr lang="en-US" dirty="0"/>
          </a:p>
          <a:p>
            <a:pPr lvl="1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Данните</a:t>
            </a:r>
            <a:r>
              <a:rPr lang="en-US" dirty="0"/>
              <a:t> </a:t>
            </a:r>
            <a:r>
              <a:rPr lang="bg-BG" dirty="0"/>
              <a:t>се записват в компютърната памет в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променливи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Променливите</a:t>
            </a:r>
            <a:r>
              <a:rPr lang="bg-BG" dirty="0"/>
              <a:t> имат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име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тип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стойност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/>
              <a:t>Дефиниране на променлива и присвояване на стойност: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bg-BG" dirty="0"/>
              <a:t>След обработка данните се записват отново в променливи</a:t>
            </a: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Пресмятания в програмирането</a:t>
            </a:r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624771" y="4867832"/>
            <a:ext cx="3675062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747166" y="4714972"/>
            <a:ext cx="2433727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Декларация</a:t>
            </a: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702050" y="4038600"/>
            <a:ext cx="3721979" cy="578882"/>
          </a:xfrm>
          <a:prstGeom prst="wedgeRoundRectCallout">
            <a:avLst>
              <a:gd name="adj1" fmla="val -44501"/>
              <a:gd name="adj2" fmla="val 1171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променлива</a:t>
            </a: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7313612" y="5144700"/>
            <a:ext cx="4114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(от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число)</a:t>
            </a:r>
          </a:p>
        </p:txBody>
      </p:sp>
    </p:spTree>
    <p:extLst>
      <p:ext uri="{BB962C8B-B14F-4D97-AF65-F5344CB8AC3E}">
        <p14:creationId xmlns:p14="http://schemas.microsoft.com/office/powerpoint/2010/main" val="3274242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Променливите </a:t>
            </a:r>
            <a:r>
              <a:rPr lang="bg-BG" dirty="0"/>
              <a:t>съхраняват стойност от даден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тип</a:t>
            </a:r>
          </a:p>
          <a:p>
            <a:pPr lvl="1"/>
            <a:r>
              <a:rPr lang="bg-BG" dirty="0"/>
              <a:t>Число</a:t>
            </a:r>
            <a:r>
              <a:rPr lang="bg-BG" dirty="0" smtClean="0"/>
              <a:t>, </a:t>
            </a:r>
            <a:r>
              <a:rPr lang="bg-BG" dirty="0"/>
              <a:t>текст (стринг</a:t>
            </a:r>
            <a:r>
              <a:rPr lang="bg-BG" dirty="0" smtClean="0"/>
              <a:t>), булев тип, </a:t>
            </a:r>
            <a:r>
              <a:rPr lang="bg-BG" dirty="0"/>
              <a:t>списък, …</a:t>
            </a:r>
          </a:p>
          <a:p>
            <a:pPr>
              <a:spcBef>
                <a:spcPts val="1200"/>
              </a:spcBef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Типове данни</a:t>
            </a:r>
            <a:r>
              <a:rPr lang="en-US" dirty="0"/>
              <a:t> – </a:t>
            </a:r>
            <a:r>
              <a:rPr lang="bg-BG" dirty="0"/>
              <a:t>примери</a:t>
            </a:r>
            <a:r>
              <a:rPr lang="en-US" dirty="0"/>
              <a:t>:</a:t>
            </a:r>
          </a:p>
          <a:p>
            <a:pPr lvl="1"/>
            <a:r>
              <a:rPr lang="bg-BG" dirty="0"/>
              <a:t>Тип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oolean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false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bg-BG" dirty="0" smtClean="0"/>
              <a:t>Тип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Null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</a:p>
          <a:p>
            <a:pPr lvl="1"/>
            <a:r>
              <a:rPr lang="bg-BG" dirty="0" smtClean="0"/>
              <a:t>Тип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Undefined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undefined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bg-BG" dirty="0"/>
              <a:t>Тип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 </a:t>
            </a:r>
            <a:r>
              <a:rPr lang="en-US" dirty="0" smtClean="0"/>
              <a:t>(</a:t>
            </a:r>
            <a:r>
              <a:rPr lang="bg-BG" dirty="0" smtClean="0"/>
              <a:t>число)</a:t>
            </a:r>
            <a:r>
              <a:rPr lang="en-US" dirty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0.5</a:t>
            </a:r>
            <a:r>
              <a:rPr lang="en-US" dirty="0" smtClean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3.14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-1.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5</a:t>
            </a:r>
            <a:r>
              <a:rPr lang="en-US" dirty="0" smtClean="0"/>
              <a:t>,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NaN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bg-BG" dirty="0"/>
          </a:p>
          <a:p>
            <a:pPr lvl="1"/>
            <a:r>
              <a:rPr lang="bg-BG" dirty="0"/>
              <a:t>Тип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</a:t>
            </a:r>
            <a:r>
              <a:rPr lang="bg-BG" dirty="0" smtClean="0"/>
              <a:t>(текст) 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"Hello"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"Beer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mtClean="0"/>
              <a:t>, 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bg-BG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Здрасти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Типове данни и променливи</a:t>
            </a:r>
            <a:endParaRPr lang="en-US" dirty="0"/>
          </a:p>
        </p:txBody>
      </p:sp>
      <p:pic>
        <p:nvPicPr>
          <p:cNvPr id="77826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612" y="3483592"/>
            <a:ext cx="2195400" cy="2919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844335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90412" y="855231"/>
            <a:ext cx="11804822" cy="5791200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bg-BG" sz="3200" dirty="0"/>
              <a:t>Четене на дробно </a:t>
            </a:r>
            <a:r>
              <a:rPr lang="bg-BG" sz="3200"/>
              <a:t>число: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0"/>
              </a:spcAft>
            </a:pPr>
            <a:endParaRPr lang="en-US" sz="320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bg-BG" sz="3200"/>
              <a:t>Пример</a:t>
            </a:r>
            <a:r>
              <a:rPr lang="bg-BG" sz="3200" dirty="0"/>
              <a:t>: прехвърляне от инчове в сантиметри:</a:t>
            </a:r>
            <a:endParaRPr lang="en-US" sz="3200" dirty="0"/>
          </a:p>
          <a:p>
            <a:pPr>
              <a:spcBef>
                <a:spcPts val="1200"/>
              </a:spcBef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дробно число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38434" y="1439945"/>
            <a:ext cx="106680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convertToFloat</a:t>
            </a:r>
            <a:r>
              <a:rPr lang="en-US"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([input]) 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6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Number(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6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//or parseFloat(input)</a:t>
            </a:r>
            <a:endParaRPr lang="en-US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26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bg-BG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https://judge.softuni.bg/Contests/Practice/Index/151#1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56845" y="3742316"/>
            <a:ext cx="106680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inchesToCentimeters</a:t>
            </a:r>
            <a:r>
              <a:rPr lang="en-US"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([inches]) 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centimeters </a:t>
            </a:r>
            <a:r>
              <a:rPr lang="en-US" sz="26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Number(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inches) * 2.54;</a:t>
            </a:r>
          </a:p>
          <a:p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console.log("Centimeters = " + </a:t>
            </a:r>
            <a:r>
              <a:rPr lang="en-US"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centimeters);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358790" y="5397457"/>
            <a:ext cx="8207622" cy="603805"/>
          </a:xfrm>
          <a:custGeom>
            <a:avLst/>
            <a:gdLst>
              <a:gd name="connsiteX0" fmla="*/ 0 w 4191000"/>
              <a:gd name="connsiteY0" fmla="*/ 100636 h 603805"/>
              <a:gd name="connsiteX1" fmla="*/ 100636 w 4191000"/>
              <a:gd name="connsiteY1" fmla="*/ 0 h 603805"/>
              <a:gd name="connsiteX2" fmla="*/ 2444750 w 4191000"/>
              <a:gd name="connsiteY2" fmla="*/ 0 h 603805"/>
              <a:gd name="connsiteX3" fmla="*/ 3623958 w 4191000"/>
              <a:gd name="connsiteY3" fmla="*/ -223239 h 603805"/>
              <a:gd name="connsiteX4" fmla="*/ 3492500 w 4191000"/>
              <a:gd name="connsiteY4" fmla="*/ 0 h 603805"/>
              <a:gd name="connsiteX5" fmla="*/ 4090364 w 4191000"/>
              <a:gd name="connsiteY5" fmla="*/ 0 h 603805"/>
              <a:gd name="connsiteX6" fmla="*/ 4191000 w 4191000"/>
              <a:gd name="connsiteY6" fmla="*/ 100636 h 603805"/>
              <a:gd name="connsiteX7" fmla="*/ 4191000 w 4191000"/>
              <a:gd name="connsiteY7" fmla="*/ 100634 h 603805"/>
              <a:gd name="connsiteX8" fmla="*/ 4191000 w 4191000"/>
              <a:gd name="connsiteY8" fmla="*/ 100634 h 603805"/>
              <a:gd name="connsiteX9" fmla="*/ 4191000 w 4191000"/>
              <a:gd name="connsiteY9" fmla="*/ 251585 h 603805"/>
              <a:gd name="connsiteX10" fmla="*/ 4191000 w 4191000"/>
              <a:gd name="connsiteY10" fmla="*/ 503169 h 603805"/>
              <a:gd name="connsiteX11" fmla="*/ 4090364 w 4191000"/>
              <a:gd name="connsiteY11" fmla="*/ 603805 h 603805"/>
              <a:gd name="connsiteX12" fmla="*/ 3492500 w 4191000"/>
              <a:gd name="connsiteY12" fmla="*/ 603805 h 603805"/>
              <a:gd name="connsiteX13" fmla="*/ 2444750 w 4191000"/>
              <a:gd name="connsiteY13" fmla="*/ 603805 h 603805"/>
              <a:gd name="connsiteX14" fmla="*/ 2444750 w 4191000"/>
              <a:gd name="connsiteY14" fmla="*/ 603805 h 603805"/>
              <a:gd name="connsiteX15" fmla="*/ 100636 w 4191000"/>
              <a:gd name="connsiteY15" fmla="*/ 603805 h 603805"/>
              <a:gd name="connsiteX16" fmla="*/ 0 w 4191000"/>
              <a:gd name="connsiteY16" fmla="*/ 503169 h 603805"/>
              <a:gd name="connsiteX17" fmla="*/ 0 w 4191000"/>
              <a:gd name="connsiteY17" fmla="*/ 251585 h 603805"/>
              <a:gd name="connsiteX18" fmla="*/ 0 w 4191000"/>
              <a:gd name="connsiteY18" fmla="*/ 100634 h 603805"/>
              <a:gd name="connsiteX19" fmla="*/ 0 w 4191000"/>
              <a:gd name="connsiteY19" fmla="*/ 100634 h 603805"/>
              <a:gd name="connsiteX20" fmla="*/ 0 w 4191000"/>
              <a:gd name="connsiteY20" fmla="*/ 100636 h 603805"/>
              <a:gd name="connsiteX0" fmla="*/ 0 w 4191000"/>
              <a:gd name="connsiteY0" fmla="*/ 100636 h 603805"/>
              <a:gd name="connsiteX1" fmla="*/ 100636 w 4191000"/>
              <a:gd name="connsiteY1" fmla="*/ 0 h 603805"/>
              <a:gd name="connsiteX2" fmla="*/ 2444750 w 4191000"/>
              <a:gd name="connsiteY2" fmla="*/ 0 h 603805"/>
              <a:gd name="connsiteX3" fmla="*/ 3492500 w 4191000"/>
              <a:gd name="connsiteY3" fmla="*/ 0 h 603805"/>
              <a:gd name="connsiteX4" fmla="*/ 4090364 w 4191000"/>
              <a:gd name="connsiteY4" fmla="*/ 0 h 603805"/>
              <a:gd name="connsiteX5" fmla="*/ 4191000 w 4191000"/>
              <a:gd name="connsiteY5" fmla="*/ 100636 h 603805"/>
              <a:gd name="connsiteX6" fmla="*/ 4191000 w 4191000"/>
              <a:gd name="connsiteY6" fmla="*/ 100634 h 603805"/>
              <a:gd name="connsiteX7" fmla="*/ 4191000 w 4191000"/>
              <a:gd name="connsiteY7" fmla="*/ 100634 h 603805"/>
              <a:gd name="connsiteX8" fmla="*/ 4191000 w 4191000"/>
              <a:gd name="connsiteY8" fmla="*/ 251585 h 603805"/>
              <a:gd name="connsiteX9" fmla="*/ 4191000 w 4191000"/>
              <a:gd name="connsiteY9" fmla="*/ 503169 h 603805"/>
              <a:gd name="connsiteX10" fmla="*/ 4090364 w 4191000"/>
              <a:gd name="connsiteY10" fmla="*/ 603805 h 603805"/>
              <a:gd name="connsiteX11" fmla="*/ 3492500 w 4191000"/>
              <a:gd name="connsiteY11" fmla="*/ 603805 h 603805"/>
              <a:gd name="connsiteX12" fmla="*/ 2444750 w 4191000"/>
              <a:gd name="connsiteY12" fmla="*/ 603805 h 603805"/>
              <a:gd name="connsiteX13" fmla="*/ 2444750 w 4191000"/>
              <a:gd name="connsiteY13" fmla="*/ 603805 h 603805"/>
              <a:gd name="connsiteX14" fmla="*/ 100636 w 4191000"/>
              <a:gd name="connsiteY14" fmla="*/ 603805 h 603805"/>
              <a:gd name="connsiteX15" fmla="*/ 0 w 4191000"/>
              <a:gd name="connsiteY15" fmla="*/ 503169 h 603805"/>
              <a:gd name="connsiteX16" fmla="*/ 0 w 4191000"/>
              <a:gd name="connsiteY16" fmla="*/ 251585 h 603805"/>
              <a:gd name="connsiteX17" fmla="*/ 0 w 4191000"/>
              <a:gd name="connsiteY17" fmla="*/ 100634 h 603805"/>
              <a:gd name="connsiteX18" fmla="*/ 0 w 4191000"/>
              <a:gd name="connsiteY18" fmla="*/ 100634 h 603805"/>
              <a:gd name="connsiteX19" fmla="*/ 0 w 4191000"/>
              <a:gd name="connsiteY19" fmla="*/ 100636 h 60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91000" h="603805">
                <a:moveTo>
                  <a:pt x="0" y="100636"/>
                </a:moveTo>
                <a:cubicBezTo>
                  <a:pt x="0" y="45056"/>
                  <a:pt x="45056" y="0"/>
                  <a:pt x="100636" y="0"/>
                </a:cubicBezTo>
                <a:lnTo>
                  <a:pt x="2444750" y="0"/>
                </a:lnTo>
                <a:lnTo>
                  <a:pt x="3492500" y="0"/>
                </a:lnTo>
                <a:lnTo>
                  <a:pt x="4090364" y="0"/>
                </a:lnTo>
                <a:cubicBezTo>
                  <a:pt x="4145944" y="0"/>
                  <a:pt x="4191000" y="45056"/>
                  <a:pt x="4191000" y="100636"/>
                </a:cubicBezTo>
                <a:lnTo>
                  <a:pt x="4191000" y="100634"/>
                </a:lnTo>
                <a:lnTo>
                  <a:pt x="4191000" y="100634"/>
                </a:lnTo>
                <a:lnTo>
                  <a:pt x="4191000" y="251585"/>
                </a:lnTo>
                <a:lnTo>
                  <a:pt x="4191000" y="503169"/>
                </a:lnTo>
                <a:cubicBezTo>
                  <a:pt x="4191000" y="558749"/>
                  <a:pt x="4145944" y="603805"/>
                  <a:pt x="4090364" y="603805"/>
                </a:cubicBezTo>
                <a:lnTo>
                  <a:pt x="3492500" y="603805"/>
                </a:lnTo>
                <a:lnTo>
                  <a:pt x="2444750" y="603805"/>
                </a:lnTo>
                <a:lnTo>
                  <a:pt x="2444750" y="603805"/>
                </a:lnTo>
                <a:lnTo>
                  <a:pt x="100636" y="603805"/>
                </a:lnTo>
                <a:cubicBezTo>
                  <a:pt x="45056" y="603805"/>
                  <a:pt x="0" y="558749"/>
                  <a:pt x="0" y="503169"/>
                </a:cubicBezTo>
                <a:lnTo>
                  <a:pt x="0" y="251585"/>
                </a:lnTo>
                <a:lnTo>
                  <a:pt x="0" y="100634"/>
                </a:lnTo>
                <a:lnTo>
                  <a:pt x="0" y="100634"/>
                </a:lnTo>
                <a:lnTo>
                  <a:pt x="0" y="100636"/>
                </a:lnTo>
                <a:close/>
              </a:path>
            </a:pathLst>
          </a:cu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Hint</a:t>
            </a:r>
            <a:r>
              <a:rPr 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Difference between Number() and parseFloat()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92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Четене на текст (стринг):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bg-BG" sz="3200" dirty="0"/>
              <a:t>Пример: поздрав по име: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и печатане на текст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2624" y="1937595"/>
            <a:ext cx="1082357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"Hello!"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2624" y="3505200"/>
            <a:ext cx="1074578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greet([name]) 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</a:t>
            </a:r>
            <a:r>
              <a: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log(</a:t>
            </a:r>
            <a:r>
              <a:rPr lang="en-US" sz="28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`Hello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${</a:t>
            </a:r>
            <a:r>
              <a:rPr lang="en-US" sz="28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name}!`</a:t>
            </a:r>
            <a:r>
              <a: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0915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</a:t>
            </a:r>
            <a:r>
              <a:rPr lang="bg-BG" dirty="0">
                <a:hlinkClick r:id="rId2"/>
              </a:rPr>
              <a:t>2</a:t>
            </a:r>
            <a:endParaRPr lang="en-US" dirty="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1065212" y="4893164"/>
            <a:ext cx="5257800" cy="1207611"/>
          </a:xfrm>
          <a:prstGeom prst="wedgeRoundRectCallout">
            <a:avLst>
              <a:gd name="adj1" fmla="val 36470"/>
              <a:gd name="adj2" fmla="val -869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Изразът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{name}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замества с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аргумента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name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323012" y="2157881"/>
            <a:ext cx="4800600" cy="1207611"/>
          </a:xfrm>
          <a:prstGeom prst="wedgeRoundRectCallout">
            <a:avLst>
              <a:gd name="adj1" fmla="val -39569"/>
              <a:gd name="adj2" fmla="val 1006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Интерполация на стринг се извършва с</a:t>
            </a:r>
            <a:r>
              <a:rPr 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back-tick</a:t>
            </a:r>
            <a:r>
              <a:rPr lang="bg-BG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`</a:t>
            </a:r>
            <a:r>
              <a:rPr lang="bg-BG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375412" y="5319454"/>
            <a:ext cx="4191000" cy="603805"/>
          </a:xfrm>
          <a:custGeom>
            <a:avLst/>
            <a:gdLst>
              <a:gd name="connsiteX0" fmla="*/ 0 w 4191000"/>
              <a:gd name="connsiteY0" fmla="*/ 100636 h 603805"/>
              <a:gd name="connsiteX1" fmla="*/ 100636 w 4191000"/>
              <a:gd name="connsiteY1" fmla="*/ 0 h 603805"/>
              <a:gd name="connsiteX2" fmla="*/ 2444750 w 4191000"/>
              <a:gd name="connsiteY2" fmla="*/ 0 h 603805"/>
              <a:gd name="connsiteX3" fmla="*/ 3623958 w 4191000"/>
              <a:gd name="connsiteY3" fmla="*/ -223239 h 603805"/>
              <a:gd name="connsiteX4" fmla="*/ 3492500 w 4191000"/>
              <a:gd name="connsiteY4" fmla="*/ 0 h 603805"/>
              <a:gd name="connsiteX5" fmla="*/ 4090364 w 4191000"/>
              <a:gd name="connsiteY5" fmla="*/ 0 h 603805"/>
              <a:gd name="connsiteX6" fmla="*/ 4191000 w 4191000"/>
              <a:gd name="connsiteY6" fmla="*/ 100636 h 603805"/>
              <a:gd name="connsiteX7" fmla="*/ 4191000 w 4191000"/>
              <a:gd name="connsiteY7" fmla="*/ 100634 h 603805"/>
              <a:gd name="connsiteX8" fmla="*/ 4191000 w 4191000"/>
              <a:gd name="connsiteY8" fmla="*/ 100634 h 603805"/>
              <a:gd name="connsiteX9" fmla="*/ 4191000 w 4191000"/>
              <a:gd name="connsiteY9" fmla="*/ 251585 h 603805"/>
              <a:gd name="connsiteX10" fmla="*/ 4191000 w 4191000"/>
              <a:gd name="connsiteY10" fmla="*/ 503169 h 603805"/>
              <a:gd name="connsiteX11" fmla="*/ 4090364 w 4191000"/>
              <a:gd name="connsiteY11" fmla="*/ 603805 h 603805"/>
              <a:gd name="connsiteX12" fmla="*/ 3492500 w 4191000"/>
              <a:gd name="connsiteY12" fmla="*/ 603805 h 603805"/>
              <a:gd name="connsiteX13" fmla="*/ 2444750 w 4191000"/>
              <a:gd name="connsiteY13" fmla="*/ 603805 h 603805"/>
              <a:gd name="connsiteX14" fmla="*/ 2444750 w 4191000"/>
              <a:gd name="connsiteY14" fmla="*/ 603805 h 603805"/>
              <a:gd name="connsiteX15" fmla="*/ 100636 w 4191000"/>
              <a:gd name="connsiteY15" fmla="*/ 603805 h 603805"/>
              <a:gd name="connsiteX16" fmla="*/ 0 w 4191000"/>
              <a:gd name="connsiteY16" fmla="*/ 503169 h 603805"/>
              <a:gd name="connsiteX17" fmla="*/ 0 w 4191000"/>
              <a:gd name="connsiteY17" fmla="*/ 251585 h 603805"/>
              <a:gd name="connsiteX18" fmla="*/ 0 w 4191000"/>
              <a:gd name="connsiteY18" fmla="*/ 100634 h 603805"/>
              <a:gd name="connsiteX19" fmla="*/ 0 w 4191000"/>
              <a:gd name="connsiteY19" fmla="*/ 100634 h 603805"/>
              <a:gd name="connsiteX20" fmla="*/ 0 w 4191000"/>
              <a:gd name="connsiteY20" fmla="*/ 100636 h 603805"/>
              <a:gd name="connsiteX0" fmla="*/ 0 w 4191000"/>
              <a:gd name="connsiteY0" fmla="*/ 100636 h 603805"/>
              <a:gd name="connsiteX1" fmla="*/ 100636 w 4191000"/>
              <a:gd name="connsiteY1" fmla="*/ 0 h 603805"/>
              <a:gd name="connsiteX2" fmla="*/ 2444750 w 4191000"/>
              <a:gd name="connsiteY2" fmla="*/ 0 h 603805"/>
              <a:gd name="connsiteX3" fmla="*/ 3492500 w 4191000"/>
              <a:gd name="connsiteY3" fmla="*/ 0 h 603805"/>
              <a:gd name="connsiteX4" fmla="*/ 4090364 w 4191000"/>
              <a:gd name="connsiteY4" fmla="*/ 0 h 603805"/>
              <a:gd name="connsiteX5" fmla="*/ 4191000 w 4191000"/>
              <a:gd name="connsiteY5" fmla="*/ 100636 h 603805"/>
              <a:gd name="connsiteX6" fmla="*/ 4191000 w 4191000"/>
              <a:gd name="connsiteY6" fmla="*/ 100634 h 603805"/>
              <a:gd name="connsiteX7" fmla="*/ 4191000 w 4191000"/>
              <a:gd name="connsiteY7" fmla="*/ 100634 h 603805"/>
              <a:gd name="connsiteX8" fmla="*/ 4191000 w 4191000"/>
              <a:gd name="connsiteY8" fmla="*/ 251585 h 603805"/>
              <a:gd name="connsiteX9" fmla="*/ 4191000 w 4191000"/>
              <a:gd name="connsiteY9" fmla="*/ 503169 h 603805"/>
              <a:gd name="connsiteX10" fmla="*/ 4090364 w 4191000"/>
              <a:gd name="connsiteY10" fmla="*/ 603805 h 603805"/>
              <a:gd name="connsiteX11" fmla="*/ 3492500 w 4191000"/>
              <a:gd name="connsiteY11" fmla="*/ 603805 h 603805"/>
              <a:gd name="connsiteX12" fmla="*/ 2444750 w 4191000"/>
              <a:gd name="connsiteY12" fmla="*/ 603805 h 603805"/>
              <a:gd name="connsiteX13" fmla="*/ 2444750 w 4191000"/>
              <a:gd name="connsiteY13" fmla="*/ 603805 h 603805"/>
              <a:gd name="connsiteX14" fmla="*/ 100636 w 4191000"/>
              <a:gd name="connsiteY14" fmla="*/ 603805 h 603805"/>
              <a:gd name="connsiteX15" fmla="*/ 0 w 4191000"/>
              <a:gd name="connsiteY15" fmla="*/ 503169 h 603805"/>
              <a:gd name="connsiteX16" fmla="*/ 0 w 4191000"/>
              <a:gd name="connsiteY16" fmla="*/ 251585 h 603805"/>
              <a:gd name="connsiteX17" fmla="*/ 0 w 4191000"/>
              <a:gd name="connsiteY17" fmla="*/ 100634 h 603805"/>
              <a:gd name="connsiteX18" fmla="*/ 0 w 4191000"/>
              <a:gd name="connsiteY18" fmla="*/ 100634 h 603805"/>
              <a:gd name="connsiteX19" fmla="*/ 0 w 4191000"/>
              <a:gd name="connsiteY19" fmla="*/ 100636 h 60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91000" h="603805">
                <a:moveTo>
                  <a:pt x="0" y="100636"/>
                </a:moveTo>
                <a:cubicBezTo>
                  <a:pt x="0" y="45056"/>
                  <a:pt x="45056" y="0"/>
                  <a:pt x="100636" y="0"/>
                </a:cubicBezTo>
                <a:lnTo>
                  <a:pt x="2444750" y="0"/>
                </a:lnTo>
                <a:lnTo>
                  <a:pt x="3492500" y="0"/>
                </a:lnTo>
                <a:lnTo>
                  <a:pt x="4090364" y="0"/>
                </a:lnTo>
                <a:cubicBezTo>
                  <a:pt x="4145944" y="0"/>
                  <a:pt x="4191000" y="45056"/>
                  <a:pt x="4191000" y="100636"/>
                </a:cubicBezTo>
                <a:lnTo>
                  <a:pt x="4191000" y="100634"/>
                </a:lnTo>
                <a:lnTo>
                  <a:pt x="4191000" y="100634"/>
                </a:lnTo>
                <a:lnTo>
                  <a:pt x="4191000" y="251585"/>
                </a:lnTo>
                <a:lnTo>
                  <a:pt x="4191000" y="503169"/>
                </a:lnTo>
                <a:cubicBezTo>
                  <a:pt x="4191000" y="558749"/>
                  <a:pt x="4145944" y="603805"/>
                  <a:pt x="4090364" y="603805"/>
                </a:cubicBezTo>
                <a:lnTo>
                  <a:pt x="3492500" y="603805"/>
                </a:lnTo>
                <a:lnTo>
                  <a:pt x="2444750" y="603805"/>
                </a:lnTo>
                <a:lnTo>
                  <a:pt x="2444750" y="603805"/>
                </a:lnTo>
                <a:lnTo>
                  <a:pt x="100636" y="603805"/>
                </a:lnTo>
                <a:cubicBezTo>
                  <a:pt x="45056" y="603805"/>
                  <a:pt x="0" y="558749"/>
                  <a:pt x="0" y="503169"/>
                </a:cubicBezTo>
                <a:lnTo>
                  <a:pt x="0" y="251585"/>
                </a:lnTo>
                <a:lnTo>
                  <a:pt x="0" y="100634"/>
                </a:lnTo>
                <a:lnTo>
                  <a:pt x="0" y="100634"/>
                </a:lnTo>
                <a:lnTo>
                  <a:pt x="0" y="100636"/>
                </a:lnTo>
                <a:close/>
              </a:path>
            </a:pathLst>
          </a:cu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Hint</a:t>
            </a:r>
            <a:r>
              <a:rPr 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Template literals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37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печат на текст, числа и други данни, можем да ги съединим, използвайки шаблони </a:t>
            </a:r>
            <a:r>
              <a:rPr 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{arg1}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${arg2}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${arg3}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Съединяване на текст и числа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1316" y="2438400"/>
            <a:ext cx="108060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personalInfo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([arg1, arg2, arg3, arg4]) {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arg1;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arg2;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Number(arg3);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arg4;    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console.log(`You are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${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${age}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-years old person from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${town}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.`); </a:t>
            </a:r>
          </a:p>
          <a:p>
            <a:r>
              <a:rPr lang="bg-BG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0470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0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79">
            <a:off x="553823" y="946761"/>
            <a:ext cx="5018930" cy="1149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/>
              <a:t>Задачи с прости изчисления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1835">
            <a:off x="3956717" y="1340535"/>
            <a:ext cx="5692770" cy="12336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00" y="2464320"/>
            <a:ext cx="5562600" cy="12705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2474">
            <a:off x="5291463" y="2485273"/>
            <a:ext cx="5213985" cy="1457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425555" lon="1161734" rev="21304858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5859">
            <a:off x="3409765" y="3620737"/>
            <a:ext cx="6195125" cy="11065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581">
            <a:off x="6218956" y="724748"/>
            <a:ext cx="5298339" cy="15260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990568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1349</Words>
  <Application>Microsoft Office PowerPoint</Application>
  <PresentationFormat>Custom</PresentationFormat>
  <Paragraphs>251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3_SoftUni 16x9</vt:lpstr>
      <vt:lpstr>Прости пресмятания</vt:lpstr>
      <vt:lpstr>Have a Question?</vt:lpstr>
      <vt:lpstr>Съдържание</vt:lpstr>
      <vt:lpstr>Пресмятания в програмирането</vt:lpstr>
      <vt:lpstr>Типове данни и променливи</vt:lpstr>
      <vt:lpstr>Четене на дробно число</vt:lpstr>
      <vt:lpstr>Четене и печатане на текст</vt:lpstr>
      <vt:lpstr>Съединяване на текст и числа</vt:lpstr>
      <vt:lpstr>Задачи с прости изчисления</vt:lpstr>
      <vt:lpstr>Аритметични операции: + и -</vt:lpstr>
      <vt:lpstr>Аритметични операции: * и /</vt:lpstr>
      <vt:lpstr>Особености при операции с числа в JavaScript</vt:lpstr>
      <vt:lpstr>Съединяване на текст и число</vt:lpstr>
      <vt:lpstr>Числени изрази</vt:lpstr>
      <vt:lpstr>Периметър и лице на кръг – пример</vt:lpstr>
      <vt:lpstr>Лице на правоъгълник в равнината – пример</vt:lpstr>
      <vt:lpstr>Лица и периметри на фигури</vt:lpstr>
      <vt:lpstr>Графично приложение: конвертор от BGN към EUR</vt:lpstr>
      <vt:lpstr>Конвертор за валути</vt:lpstr>
      <vt:lpstr>Структуриране на проекта</vt:lpstr>
      <vt:lpstr>Подготвяне на html файла</vt:lpstr>
      <vt:lpstr>Инсталиране на Electron.js</vt:lpstr>
      <vt:lpstr>Конвертиране от BGN към EUR – логика</vt:lpstr>
      <vt:lpstr>Графично приложение: конвертор от BGN към EUR</vt:lpstr>
      <vt:lpstr>Какво научихме днес?</vt:lpstr>
      <vt:lpstr>Прости пресмятания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Прости пресмятания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2017-05-16T18:48:35Z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